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7" r:id="rId2"/>
    <p:sldId id="388" r:id="rId3"/>
    <p:sldId id="411" r:id="rId4"/>
    <p:sldId id="400" r:id="rId5"/>
    <p:sldId id="389" r:id="rId6"/>
    <p:sldId id="410" r:id="rId7"/>
    <p:sldId id="390" r:id="rId8"/>
    <p:sldId id="391" r:id="rId9"/>
    <p:sldId id="401" r:id="rId10"/>
    <p:sldId id="397" r:id="rId11"/>
    <p:sldId id="402" r:id="rId12"/>
    <p:sldId id="409" r:id="rId13"/>
    <p:sldId id="393" r:id="rId14"/>
    <p:sldId id="403" r:id="rId15"/>
    <p:sldId id="398" r:id="rId16"/>
    <p:sldId id="404" r:id="rId17"/>
    <p:sldId id="407" r:id="rId18"/>
    <p:sldId id="405" r:id="rId19"/>
    <p:sldId id="406" r:id="rId20"/>
    <p:sldId id="408" r:id="rId21"/>
    <p:sldId id="395" r:id="rId22"/>
    <p:sldId id="399" r:id="rId23"/>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EA1"/>
    <a:srgbClr val="ADB1B7"/>
    <a:srgbClr val="000000"/>
    <a:srgbClr val="7C9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4" autoAdjust="0"/>
    <p:restoredTop sz="94660"/>
  </p:normalViewPr>
  <p:slideViewPr>
    <p:cSldViewPr snapToGrid="0">
      <p:cViewPr>
        <p:scale>
          <a:sx n="75" d="100"/>
          <a:sy n="75" d="100"/>
        </p:scale>
        <p:origin x="-1230" y="-186"/>
      </p:cViewPr>
      <p:guideLst>
        <p:guide orient="horz" pos="2160"/>
        <p:guide pos="2880"/>
      </p:guideLst>
    </p:cSldViewPr>
  </p:slideViewPr>
  <p:notesTextViewPr>
    <p:cViewPr>
      <p:scale>
        <a:sx n="1" d="1"/>
        <a:sy n="1" d="1"/>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322407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27900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245727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158509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181964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297781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357660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117220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253940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369453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059C79-7EA6-4AEB-873B-6960E3A6C51D}" type="datetimeFigureOut">
              <a:rPr lang="tr-TR" smtClean="0"/>
              <a:pPr/>
              <a:t>19.10.2017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299580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59C79-7EA6-4AEB-873B-6960E3A6C51D}" type="datetimeFigureOut">
              <a:rPr lang="tr-TR" smtClean="0"/>
              <a:pPr/>
              <a:t>19.10.2017</a:t>
            </a:fld>
            <a:endParaRPr lang="tr-T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44F63-48DD-429A-82F2-9FF9201A4832}" type="slidenum">
              <a:rPr lang="tr-TR" smtClean="0"/>
              <a:pPr/>
              <a:t>‹#›</a:t>
            </a:fld>
            <a:endParaRPr lang="tr-TR" dirty="0"/>
          </a:p>
        </p:txBody>
      </p:sp>
    </p:spTree>
    <p:extLst>
      <p:ext uri="{BB962C8B-B14F-4D97-AF65-F5344CB8AC3E}">
        <p14:creationId xmlns:p14="http://schemas.microsoft.com/office/powerpoint/2010/main" val="149603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95" y="0"/>
            <a:ext cx="9147596" cy="3385542"/>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r>
              <a:rPr lang="tr-TR" sz="40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                              Ahi Evran Üniversitesi</a:t>
            </a:r>
          </a:p>
          <a:p>
            <a:endParaRPr lang="tr-TR" sz="40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r>
              <a:rPr lang="tr-TR" sz="20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r>
              <a:rPr lang="tr-TR" sz="20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0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endParaRPr lang="tr-TR" sz="20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endParaRPr>
          </a:p>
          <a:p>
            <a:endParaRPr lang="tr-TR" sz="20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endParaRPr>
          </a:p>
          <a:p>
            <a:pPr algn="ctr"/>
            <a:r>
              <a:rPr lang="tr-TR" sz="20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0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FEN-EDEBİYAT FAKÜLTESİ</a:t>
            </a:r>
            <a:endParaRPr lang="tr-TR" sz="4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Metin kutusu 1"/>
          <p:cNvSpPr txBox="1"/>
          <p:nvPr/>
        </p:nvSpPr>
        <p:spPr>
          <a:xfrm>
            <a:off x="4228457" y="5032333"/>
            <a:ext cx="4573797" cy="677108"/>
          </a:xfrm>
          <a:prstGeom prst="rect">
            <a:avLst/>
          </a:prstGeom>
          <a:noFill/>
        </p:spPr>
        <p:txBody>
          <a:bodyPr wrap="square" rtlCol="0">
            <a:spAutoFit/>
          </a:bodyPr>
          <a:lstStyle/>
          <a:p>
            <a:pPr algn="ctr"/>
            <a:r>
              <a:rPr lang="tr-TR" sz="2000" b="1" dirty="0" smtClean="0">
                <a:ea typeface="Arial Unicode MS" pitchFamily="34" charset="-128"/>
                <a:cs typeface="Arial Unicode MS" pitchFamily="34" charset="-128"/>
              </a:rPr>
              <a:t>YÖNETİMİ GÖZDEN GEÇİRME TOPLANTISI</a:t>
            </a:r>
          </a:p>
          <a:p>
            <a:pPr algn="ctr"/>
            <a:r>
              <a:rPr lang="tr-TR" b="1" dirty="0" smtClean="0"/>
              <a:t>19 EKİM 2017</a:t>
            </a:r>
            <a:endParaRPr lang="tr-TR" b="1" dirty="0"/>
          </a:p>
        </p:txBody>
      </p:sp>
    </p:spTree>
    <p:extLst>
      <p:ext uri="{BB962C8B-B14F-4D97-AF65-F5344CB8AC3E}">
        <p14:creationId xmlns:p14="http://schemas.microsoft.com/office/powerpoint/2010/main" val="343013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6681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dirty="0"/>
              <a:t>Paydaş ilişkileri kapsamında </a:t>
            </a:r>
            <a:r>
              <a:rPr lang="tr-TR" sz="2400" b="1" dirty="0" smtClean="0"/>
              <a:t>yapılan iyileştirme </a:t>
            </a:r>
            <a:r>
              <a:rPr lang="tr-TR" sz="2400" b="1" dirty="0"/>
              <a:t>çalışmaları</a:t>
            </a:r>
          </a:p>
        </p:txBody>
      </p:sp>
      <p:sp>
        <p:nvSpPr>
          <p:cNvPr id="8" name="Dikdörtgen 7"/>
          <p:cNvSpPr/>
          <p:nvPr/>
        </p:nvSpPr>
        <p:spPr>
          <a:xfrm>
            <a:off x="734060" y="2146678"/>
            <a:ext cx="7650480" cy="4093428"/>
          </a:xfrm>
          <a:prstGeom prst="rect">
            <a:avLst/>
          </a:prstGeom>
        </p:spPr>
        <p:txBody>
          <a:bodyPr wrap="square">
            <a:spAutoFit/>
          </a:bodyPr>
          <a:lstStyle/>
          <a:p>
            <a:pPr algn="just">
              <a:buFont typeface="Arial" pitchFamily="34" charset="0"/>
              <a:buChar char="•"/>
            </a:pPr>
            <a:r>
              <a:rPr lang="tr-TR" sz="2000" dirty="0">
                <a:solidFill>
                  <a:srgbClr val="555555"/>
                </a:solidFill>
                <a:latin typeface="Arial Narrow" panose="020B0606020202030204" pitchFamily="34" charset="0"/>
              </a:rPr>
              <a:t> </a:t>
            </a:r>
            <a:r>
              <a:rPr lang="tr-TR" sz="2000" dirty="0" smtClean="0">
                <a:solidFill>
                  <a:srgbClr val="555555"/>
                </a:solidFill>
                <a:latin typeface="Arial Narrow" panose="020B0606020202030204" pitchFamily="34" charset="0"/>
              </a:rPr>
              <a:t>Paydaş ilişkileri kapsamında ISO 10002 Müşteri Memnuniyeti Yönetim Sistemi standartlarına uygunluk sağlanarak Fakültemiz bünyesinde </a:t>
            </a:r>
            <a:r>
              <a:rPr lang="tr-TR" sz="2000" b="1" dirty="0" smtClean="0">
                <a:solidFill>
                  <a:srgbClr val="555555"/>
                </a:solidFill>
                <a:latin typeface="Arial Narrow" panose="020B0606020202030204" pitchFamily="34" charset="0"/>
              </a:rPr>
              <a:t>‘Bireysel Öneri, Memnuniyet ve Şikayet Bilgi Sistemi’</a:t>
            </a:r>
            <a:r>
              <a:rPr lang="tr-TR" sz="2000" dirty="0" smtClean="0">
                <a:solidFill>
                  <a:srgbClr val="555555"/>
                </a:solidFill>
                <a:latin typeface="Arial Narrow" panose="020B0606020202030204" pitchFamily="34" charset="0"/>
              </a:rPr>
              <a:t> oluşturulup web sayfamızda faaliyete geçirildi.</a:t>
            </a:r>
          </a:p>
          <a:p>
            <a:pPr algn="just">
              <a:buFont typeface="Arial" pitchFamily="34" charset="0"/>
              <a:buChar char="•"/>
            </a:pPr>
            <a:endParaRPr lang="tr-TR" sz="2000" dirty="0">
              <a:solidFill>
                <a:srgbClr val="555555"/>
              </a:solidFill>
              <a:latin typeface="Arial Narrow" panose="020B0606020202030204" pitchFamily="34" charset="0"/>
            </a:endParaRPr>
          </a:p>
          <a:p>
            <a:pPr algn="just">
              <a:buFont typeface="Arial" pitchFamily="34" charset="0"/>
              <a:buChar char="•"/>
            </a:pPr>
            <a:r>
              <a:rPr lang="tr-TR" sz="2000" dirty="0" smtClean="0">
                <a:solidFill>
                  <a:srgbClr val="555555"/>
                </a:solidFill>
                <a:latin typeface="Arial Narrow" panose="020B0606020202030204" pitchFamily="34" charset="0"/>
              </a:rPr>
              <a:t> Dekanlığımız ve bölüm başkanlıklarımızın işbirliği içerisinde olduğu kurum ve kuruluşlar ile yapılan faaliyetler web sayfamızda haber olarak yayınlanmaya başladı. Ayrıca </a:t>
            </a:r>
            <a:r>
              <a:rPr lang="tr-TR" sz="2000" b="1" dirty="0" smtClean="0">
                <a:solidFill>
                  <a:srgbClr val="555555"/>
                </a:solidFill>
                <a:latin typeface="Arial Narrow" panose="020B0606020202030204" pitchFamily="34" charset="0"/>
              </a:rPr>
              <a:t>Bireysel </a:t>
            </a:r>
            <a:r>
              <a:rPr lang="tr-TR" sz="2000" b="1" dirty="0">
                <a:solidFill>
                  <a:srgbClr val="555555"/>
                </a:solidFill>
                <a:latin typeface="Arial Narrow" panose="020B0606020202030204" pitchFamily="34" charset="0"/>
              </a:rPr>
              <a:t>Öneri, Memnuniyet ve Şikayet Bilgi </a:t>
            </a:r>
            <a:r>
              <a:rPr lang="tr-TR" sz="2000" b="1" dirty="0" smtClean="0">
                <a:solidFill>
                  <a:srgbClr val="555555"/>
                </a:solidFill>
                <a:latin typeface="Arial Narrow" panose="020B0606020202030204" pitchFamily="34" charset="0"/>
              </a:rPr>
              <a:t>Sistemi</a:t>
            </a:r>
            <a:r>
              <a:rPr lang="tr-TR" sz="2000" dirty="0" smtClean="0">
                <a:solidFill>
                  <a:srgbClr val="555555"/>
                </a:solidFill>
                <a:latin typeface="Arial Narrow" panose="020B0606020202030204" pitchFamily="34" charset="0"/>
              </a:rPr>
              <a:t> üzerinden gerçekleştirilen faaliyetlerle ilgili paydaş görüşleri kayıt altına alınmaya başlandı.</a:t>
            </a:r>
          </a:p>
          <a:p>
            <a:pPr algn="just">
              <a:buFont typeface="Arial" pitchFamily="34" charset="0"/>
              <a:buChar char="•"/>
            </a:pPr>
            <a:endParaRPr lang="tr-TR" sz="2000" dirty="0">
              <a:solidFill>
                <a:srgbClr val="555555"/>
              </a:solidFill>
              <a:latin typeface="Arial Narrow" panose="020B0606020202030204" pitchFamily="34" charset="0"/>
            </a:endParaRPr>
          </a:p>
          <a:p>
            <a:pPr algn="just">
              <a:buFont typeface="Arial" pitchFamily="34" charset="0"/>
              <a:buChar char="•"/>
            </a:pPr>
            <a:r>
              <a:rPr lang="tr-TR" sz="2000" dirty="0" smtClean="0">
                <a:solidFill>
                  <a:srgbClr val="555555"/>
                </a:solidFill>
                <a:latin typeface="Arial Narrow" panose="020B0606020202030204" pitchFamily="34" charset="0"/>
              </a:rPr>
              <a:t> Mezun olan öğrencilerimize yönelik uygulamada bulunan </a:t>
            </a:r>
            <a:r>
              <a:rPr lang="tr-TR" sz="2000" b="1" dirty="0" smtClean="0">
                <a:solidFill>
                  <a:srgbClr val="555555"/>
                </a:solidFill>
                <a:latin typeface="Arial Narrow" panose="020B0606020202030204" pitchFamily="34" charset="0"/>
              </a:rPr>
              <a:t>Mezun Bilgi Sistemi</a:t>
            </a:r>
            <a:r>
              <a:rPr lang="tr-TR" sz="2000" dirty="0" smtClean="0">
                <a:solidFill>
                  <a:srgbClr val="555555"/>
                </a:solidFill>
                <a:latin typeface="Arial Narrow" panose="020B0606020202030204" pitchFamily="34" charset="0"/>
              </a:rPr>
              <a:t>’ne yönlendirme linki Fakültemiz web sayfasına eklendi.</a:t>
            </a:r>
            <a:endParaRPr lang="tr-TR" sz="2000" dirty="0">
              <a:solidFill>
                <a:srgbClr val="555555"/>
              </a:solidFill>
              <a:latin typeface="Arial Narrow" panose="020B0606020202030204" pitchFamily="34" charset="0"/>
            </a:endParaRPr>
          </a:p>
        </p:txBody>
      </p:sp>
    </p:spTree>
    <p:extLst>
      <p:ext uri="{BB962C8B-B14F-4D97-AF65-F5344CB8AC3E}">
        <p14:creationId xmlns:p14="http://schemas.microsoft.com/office/powerpoint/2010/main" val="170554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6681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dirty="0"/>
              <a:t>Paydaş ilişkileri kapsamında </a:t>
            </a:r>
            <a:r>
              <a:rPr lang="tr-TR" sz="2400" b="1" dirty="0" smtClean="0"/>
              <a:t>yapılan iyileştirme </a:t>
            </a:r>
            <a:r>
              <a:rPr lang="tr-TR" sz="2400" b="1" dirty="0"/>
              <a:t>çalışmaları</a:t>
            </a:r>
          </a:p>
        </p:txBody>
      </p:sp>
      <p:pic>
        <p:nvPicPr>
          <p:cNvPr id="3074" name="Picture 2" descr="C:\Users\EVREN\Desktop\Yeni klasör\sunum\Screenshot_1.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491801"/>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53177" y="2005568"/>
            <a:ext cx="8532688"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BİREYSEL ÖNERİ, MEMNUNİYET VE ŞİKAYET BİLGİ SİSTEMİ</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3639537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6681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dirty="0"/>
              <a:t>Paydaş ilişkileri kapsamında </a:t>
            </a:r>
            <a:r>
              <a:rPr lang="tr-TR" sz="2400" b="1" dirty="0" smtClean="0"/>
              <a:t>yapılan iyileştirme </a:t>
            </a:r>
            <a:r>
              <a:rPr lang="tr-TR" sz="2400" b="1" dirty="0"/>
              <a:t>çalışmaları</a:t>
            </a:r>
          </a:p>
        </p:txBody>
      </p:sp>
      <p:pic>
        <p:nvPicPr>
          <p:cNvPr id="1026" name="Picture 2" descr="C:\Users\EVREN\Desktop\Yeni klasör\sunum\21994490_361151227643219_5632274259171218417_o.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98" y="2501900"/>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7500" y="1992868"/>
            <a:ext cx="8532688"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İNCİ TANESİ KREŞ VE GÜNDÜZ BAKIMEVİNİN FAKÜLTEMİZİ ZİYARETİ</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4231723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11164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Tüm personelin Kalite Yönetim Sistemi çalışmalarına aktif olarak katılmasının sağlanması için yapılan çalışmalar </a:t>
            </a:r>
          </a:p>
        </p:txBody>
      </p:sp>
      <p:sp>
        <p:nvSpPr>
          <p:cNvPr id="8" name="Dikdörtgen 7"/>
          <p:cNvSpPr/>
          <p:nvPr/>
        </p:nvSpPr>
        <p:spPr>
          <a:xfrm>
            <a:off x="756181" y="2698551"/>
            <a:ext cx="7650480" cy="3416320"/>
          </a:xfrm>
          <a:prstGeom prst="rect">
            <a:avLst/>
          </a:prstGeom>
        </p:spPr>
        <p:txBody>
          <a:bodyPr wrap="square">
            <a:spAutoFit/>
          </a:bodyPr>
          <a:lstStyle/>
          <a:p>
            <a:pPr algn="just">
              <a:buFont typeface="Arial" pitchFamily="34" charset="0"/>
              <a:buChar char="•"/>
            </a:pPr>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Akademik ve idari personelimize Misyonumuz, Vizyonumuz ve Kalite </a:t>
            </a:r>
            <a:r>
              <a:rPr lang="tr-TR" sz="2400" dirty="0" err="1" smtClean="0">
                <a:solidFill>
                  <a:srgbClr val="555555"/>
                </a:solidFill>
                <a:latin typeface="Arial Narrow" panose="020B0606020202030204" pitchFamily="34" charset="0"/>
              </a:rPr>
              <a:t>Politikamız’ın</a:t>
            </a:r>
            <a:r>
              <a:rPr lang="tr-TR" sz="2400" dirty="0" smtClean="0">
                <a:solidFill>
                  <a:srgbClr val="555555"/>
                </a:solidFill>
                <a:latin typeface="Arial Narrow" panose="020B0606020202030204" pitchFamily="34" charset="0"/>
              </a:rPr>
              <a:t> benimsenmesi için </a:t>
            </a:r>
            <a:r>
              <a:rPr lang="tr-TR" sz="2400" dirty="0">
                <a:solidFill>
                  <a:srgbClr val="555555"/>
                </a:solidFill>
                <a:latin typeface="Arial Narrow" panose="020B0606020202030204" pitchFamily="34" charset="0"/>
              </a:rPr>
              <a:t>bilgilendirme toplantıları </a:t>
            </a:r>
            <a:r>
              <a:rPr lang="tr-TR" sz="2400" dirty="0" smtClean="0">
                <a:solidFill>
                  <a:srgbClr val="555555"/>
                </a:solidFill>
                <a:latin typeface="Arial Narrow" panose="020B0606020202030204" pitchFamily="34" charset="0"/>
              </a:rPr>
              <a:t>yapıldı.</a:t>
            </a:r>
          </a:p>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smtClean="0">
                <a:solidFill>
                  <a:srgbClr val="555555"/>
                </a:solidFill>
                <a:latin typeface="Arial Narrow" panose="020B0606020202030204" pitchFamily="34" charset="0"/>
              </a:rPr>
              <a:t> Kalite Yönetim Sistemi çalışmaları kapsamındaki tüm yenilikler ve güncellemeler personelimize e-posta yoluyla duyurulmakta ve </a:t>
            </a:r>
            <a:r>
              <a:rPr lang="tr-TR" sz="2400" dirty="0">
                <a:solidFill>
                  <a:srgbClr val="555555"/>
                </a:solidFill>
                <a:latin typeface="Arial Narrow" panose="020B0606020202030204" pitchFamily="34" charset="0"/>
              </a:rPr>
              <a:t>A.E.Ü. Duyuru Sistemi üzerinden görüntülü olarak yayınlanmaktadır.</a:t>
            </a:r>
            <a:endParaRPr lang="tr-TR" sz="2400" dirty="0" smtClean="0">
              <a:solidFill>
                <a:srgbClr val="555555"/>
              </a:solidFill>
              <a:latin typeface="Arial Narrow" panose="020B0606020202030204" pitchFamily="34" charset="0"/>
            </a:endParaRPr>
          </a:p>
          <a:p>
            <a:pPr algn="just">
              <a:buFont typeface="Arial" pitchFamily="34" charset="0"/>
              <a:buChar char="•"/>
            </a:pPr>
            <a:endParaRPr lang="tr-TR" sz="2400" dirty="0">
              <a:solidFill>
                <a:srgbClr val="555555"/>
              </a:solidFill>
              <a:latin typeface="Arial Narrow" panose="020B0606020202030204" pitchFamily="34" charset="0"/>
            </a:endParaRPr>
          </a:p>
        </p:txBody>
      </p:sp>
    </p:spTree>
    <p:extLst>
      <p:ext uri="{BB962C8B-B14F-4D97-AF65-F5344CB8AC3E}">
        <p14:creationId xmlns:p14="http://schemas.microsoft.com/office/powerpoint/2010/main" val="2740141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11164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Tüm personelin Kalite Yönetim Sistemi çalışmalarına aktif olarak katılmasının sağlanması için yapılan çalışmalar </a:t>
            </a:r>
          </a:p>
        </p:txBody>
      </p:sp>
      <p:pic>
        <p:nvPicPr>
          <p:cNvPr id="4098" name="Picture 2" descr="C:\Users\EVREN\Desktop\Yeni klasör\sunum\IMG_6174-11-04-17-16-03.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768600"/>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5077" y="2373868"/>
            <a:ext cx="8532688"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İDARİ PERSONEL KALİTE YÖNETİM SİSTEMİ BİLGİLENDİRME TOPLANTISI</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188741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328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Öğrencilerde kalite bilincinin oluşturulması ve katılımları için yapılan çalışmalar</a:t>
            </a:r>
          </a:p>
        </p:txBody>
      </p:sp>
      <p:sp>
        <p:nvSpPr>
          <p:cNvPr id="8" name="Dikdörtgen 7"/>
          <p:cNvSpPr/>
          <p:nvPr/>
        </p:nvSpPr>
        <p:spPr>
          <a:xfrm>
            <a:off x="746760" y="2045078"/>
            <a:ext cx="7650480" cy="4893647"/>
          </a:xfrm>
          <a:prstGeom prst="rect">
            <a:avLst/>
          </a:prstGeom>
        </p:spPr>
        <p:txBody>
          <a:bodyPr wrap="square">
            <a:spAutoFit/>
          </a:bodyPr>
          <a:lstStyle/>
          <a:p>
            <a:pPr algn="just">
              <a:buFont typeface="Arial" pitchFamily="34" charset="0"/>
              <a:buChar char="•"/>
            </a:pPr>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Öğrencilerimize, Misyonumuz</a:t>
            </a:r>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Vizyonumuz ve </a:t>
            </a:r>
            <a:r>
              <a:rPr lang="tr-TR" sz="2400" dirty="0">
                <a:solidFill>
                  <a:srgbClr val="555555"/>
                </a:solidFill>
                <a:latin typeface="Arial Narrow" panose="020B0606020202030204" pitchFamily="34" charset="0"/>
              </a:rPr>
              <a:t>Kalite </a:t>
            </a:r>
            <a:r>
              <a:rPr lang="tr-TR" sz="2400" dirty="0" smtClean="0">
                <a:solidFill>
                  <a:srgbClr val="555555"/>
                </a:solidFill>
                <a:latin typeface="Arial Narrow" panose="020B0606020202030204" pitchFamily="34" charset="0"/>
              </a:rPr>
              <a:t>Politikamız’ın </a:t>
            </a:r>
            <a:r>
              <a:rPr lang="tr-TR" sz="2400" dirty="0">
                <a:solidFill>
                  <a:srgbClr val="555555"/>
                </a:solidFill>
                <a:latin typeface="Arial Narrow" panose="020B0606020202030204" pitchFamily="34" charset="0"/>
              </a:rPr>
              <a:t>benimsenmesi için </a:t>
            </a:r>
            <a:r>
              <a:rPr lang="tr-TR" sz="2400" dirty="0" smtClean="0">
                <a:solidFill>
                  <a:srgbClr val="555555"/>
                </a:solidFill>
                <a:latin typeface="Arial Narrow" panose="020B0606020202030204" pitchFamily="34" charset="0"/>
              </a:rPr>
              <a:t>22.09.2017 tarihinde gerçekleştirilen oryantasyon eğitiminde bilgilendirme yapıldı</a:t>
            </a:r>
            <a:r>
              <a:rPr lang="tr-TR" sz="2400" dirty="0">
                <a:solidFill>
                  <a:srgbClr val="555555"/>
                </a:solidFill>
                <a:latin typeface="Arial Narrow" panose="020B0606020202030204" pitchFamily="34" charset="0"/>
              </a:rPr>
              <a:t>.</a:t>
            </a:r>
          </a:p>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a:solidFill>
                  <a:srgbClr val="555555"/>
                </a:solidFill>
                <a:latin typeface="Arial Narrow" panose="020B0606020202030204" pitchFamily="34" charset="0"/>
              </a:rPr>
              <a:t> Kalite Yönetim Sistemi çalışmaları kapsamındaki tüm yenilikler ve güncellemeler </a:t>
            </a:r>
            <a:r>
              <a:rPr lang="tr-TR" sz="2400" dirty="0" smtClean="0">
                <a:solidFill>
                  <a:srgbClr val="555555"/>
                </a:solidFill>
                <a:latin typeface="Arial Narrow" panose="020B0606020202030204" pitchFamily="34" charset="0"/>
              </a:rPr>
              <a:t> A.E.Ü. Duyuru Sistemi üzerinden </a:t>
            </a:r>
            <a:r>
              <a:rPr lang="tr-TR" sz="2400" dirty="0">
                <a:solidFill>
                  <a:srgbClr val="555555"/>
                </a:solidFill>
                <a:latin typeface="Arial Narrow" panose="020B0606020202030204" pitchFamily="34" charset="0"/>
              </a:rPr>
              <a:t>görüntülü olarak </a:t>
            </a:r>
            <a:r>
              <a:rPr lang="tr-TR" sz="2400" dirty="0" smtClean="0">
                <a:solidFill>
                  <a:srgbClr val="555555"/>
                </a:solidFill>
                <a:latin typeface="Arial Narrow" panose="020B0606020202030204" pitchFamily="34" charset="0"/>
              </a:rPr>
              <a:t>yayınlanmaktadır.</a:t>
            </a:r>
          </a:p>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smtClean="0">
                <a:solidFill>
                  <a:srgbClr val="555555"/>
                </a:solidFill>
                <a:latin typeface="Arial Narrow" panose="020B0606020202030204" pitchFamily="34" charset="0"/>
              </a:rPr>
              <a:t>Bölüm başkanlıkları duyuru panolarına Mizyonumuz, Vizyonumuz, Kalite Politikamız ve Etik Değerlerimiz tablo halinde asılarak kalite bilincinin oluşturulması ve farkındalığın arttırılması çalışmalarına devam edilmektedir.</a:t>
            </a:r>
            <a:endParaRPr lang="tr-TR" sz="2400" dirty="0">
              <a:solidFill>
                <a:srgbClr val="555555"/>
              </a:solidFill>
              <a:latin typeface="Arial Narrow" panose="020B0606020202030204" pitchFamily="34" charset="0"/>
            </a:endParaRPr>
          </a:p>
          <a:p>
            <a:pPr algn="just">
              <a:buFont typeface="Arial" pitchFamily="34" charset="0"/>
              <a:buChar char="•"/>
            </a:pPr>
            <a:endParaRPr lang="tr-TR" sz="2400" dirty="0">
              <a:solidFill>
                <a:srgbClr val="555555"/>
              </a:solidFill>
              <a:latin typeface="Arial Narrow" panose="020B0606020202030204" pitchFamily="34" charset="0"/>
            </a:endParaRPr>
          </a:p>
        </p:txBody>
      </p:sp>
    </p:spTree>
    <p:extLst>
      <p:ext uri="{BB962C8B-B14F-4D97-AF65-F5344CB8AC3E}">
        <p14:creationId xmlns:p14="http://schemas.microsoft.com/office/powerpoint/2010/main" val="1159126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328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Öğrencilerde kalite bilincinin oluşturulması ve katılımları için yapılan çalışmalar</a:t>
            </a:r>
          </a:p>
        </p:txBody>
      </p:sp>
      <p:pic>
        <p:nvPicPr>
          <p:cNvPr id="5123" name="Picture 3" descr="C:\Users\EVREN\Desktop\Yeni klasör\sunum\IMG_7903.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65399"/>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165100" y="1992868"/>
            <a:ext cx="8847765"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2017-2018 EĞİTİM-ÖĞRETİM YILI FEN-EDEBİYAT FAKÜLTESİ ORYANTASYON EĞİTİMİ</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1726092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328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Öğrencilerde kalite bilincinin oluşturulması ve katılımları için yapılan çalışmalar</a:t>
            </a:r>
          </a:p>
        </p:txBody>
      </p:sp>
      <p:pic>
        <p:nvPicPr>
          <p:cNvPr id="5122" name="Picture 2" descr="C:\Users\EVREN\Desktop\Yeni klasör\sunum\IMG_8079-16-10-17-14-46.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65400"/>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27777" y="2005568"/>
            <a:ext cx="8532688"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A.E.Ü. DUYURU SİSTEMİ</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1894947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328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Öğrencilerde kalite bilincinin oluşturulması ve katılımları için yapılan çalışmalar</a:t>
            </a:r>
          </a:p>
        </p:txBody>
      </p:sp>
      <p:pic>
        <p:nvPicPr>
          <p:cNvPr id="6146" name="Picture 2" descr="C:\Users\EVREN\Desktop\Yeni klasör\sunum\IMG_8075-16-10-17-14-46.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52700"/>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27777" y="2043668"/>
            <a:ext cx="8532688"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MİSYONUMUZ VE VİZYONUMUZ</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169936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328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Öğrencilerde kalite bilincinin oluşturulması ve katılımları için yapılan çalışmalar</a:t>
            </a:r>
          </a:p>
        </p:txBody>
      </p:sp>
      <p:pic>
        <p:nvPicPr>
          <p:cNvPr id="7170" name="Picture 2" descr="C:\Users\EVREN\Desktop\Yeni klasör\sunum\IMG_8076-16-10-17-14-46.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00" y="2566650"/>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89677" y="2069068"/>
            <a:ext cx="8532688"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ETİK DEĞERLERİMİZ</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169936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7"/>
            <a:ext cx="7379855" cy="2949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İç </a:t>
            </a:r>
            <a:r>
              <a:rPr lang="tr-TR" sz="2400" b="1" dirty="0" smtClean="0"/>
              <a:t>tetkik </a:t>
            </a:r>
            <a:r>
              <a:rPr lang="tr-TR" sz="2400" b="1" dirty="0"/>
              <a:t>sonucunda yapılan iyileştirme çalışmaları</a:t>
            </a:r>
          </a:p>
        </p:txBody>
      </p:sp>
      <p:sp>
        <p:nvSpPr>
          <p:cNvPr id="8" name="Dikdörtgen 7"/>
          <p:cNvSpPr/>
          <p:nvPr/>
        </p:nvSpPr>
        <p:spPr>
          <a:xfrm>
            <a:off x="797560" y="2070478"/>
            <a:ext cx="7650480" cy="4154984"/>
          </a:xfrm>
          <a:prstGeom prst="rect">
            <a:avLst/>
          </a:prstGeom>
        </p:spPr>
        <p:txBody>
          <a:bodyPr wrap="square">
            <a:spAutoFit/>
          </a:bodyPr>
          <a:lstStyle/>
          <a:p>
            <a:pPr algn="just">
              <a:buFont typeface="Arial" pitchFamily="34" charset="0"/>
              <a:buChar char="•"/>
            </a:pPr>
            <a:r>
              <a:rPr lang="tr-TR" sz="2400" dirty="0" smtClean="0">
                <a:solidFill>
                  <a:srgbClr val="555555"/>
                </a:solidFill>
                <a:latin typeface="Arial Narrow" panose="020B0606020202030204" pitchFamily="34" charset="0"/>
              </a:rPr>
              <a:t>Çalışanlara yönelik eğitim planı yapılması:</a:t>
            </a:r>
          </a:p>
          <a:p>
            <a:pPr algn="just">
              <a:buFont typeface="Arial" pitchFamily="34" charset="0"/>
              <a:buChar char="•"/>
            </a:pPr>
            <a:endParaRPr lang="tr-TR" sz="2400" dirty="0" smtClean="0">
              <a:solidFill>
                <a:srgbClr val="555555"/>
              </a:solidFill>
              <a:latin typeface="Arial Narrow" panose="020B0606020202030204" pitchFamily="34" charset="0"/>
            </a:endParaRPr>
          </a:p>
          <a:p>
            <a:pPr algn="just"/>
            <a:r>
              <a:rPr lang="tr-TR" sz="2400" dirty="0" smtClean="0">
                <a:solidFill>
                  <a:srgbClr val="555555"/>
                </a:solidFill>
                <a:latin typeface="Arial Narrow" panose="020B0606020202030204" pitchFamily="34" charset="0"/>
              </a:rPr>
              <a:t>	Bu kapsamda eğitim gerçekleşme sonuçları ve eğitimlerin değerlendirilmesine yönelik ihtiyaç duyulan eğitim planları </a:t>
            </a:r>
            <a:r>
              <a:rPr lang="tr-TR" sz="2400" dirty="0">
                <a:solidFill>
                  <a:srgbClr val="555555"/>
                </a:solidFill>
                <a:latin typeface="Arial Narrow" panose="020B0606020202030204" pitchFamily="34" charset="0"/>
              </a:rPr>
              <a:t>Personel Daire </a:t>
            </a:r>
            <a:r>
              <a:rPr lang="tr-TR" sz="2400" dirty="0" smtClean="0">
                <a:solidFill>
                  <a:srgbClr val="555555"/>
                </a:solidFill>
                <a:latin typeface="Arial Narrow" panose="020B0606020202030204" pitchFamily="34" charset="0"/>
              </a:rPr>
              <a:t>Başkanlığından PL-043 2017 Yılı Hizmet İçi Eğitim Planı temin edilerek personelin eğitim ihtiyaçları ve gelişimlerine yönelik ilerleyen dönemde yapılacak iyileştirme, gözden geçirme ve planlama çalışmalarına devam edilmektedir. Ayrıca ilgili eğitim planında bulunmayan eğitimlerle ilgili başvuru olduğu takdirde talepler toplanarak ilgili birimlere iletilmekte, Sürekli Eğitim Merkezi tarafından düzenlenen kursların da duyurusu yapılmaktadır.</a:t>
            </a:r>
          </a:p>
        </p:txBody>
      </p:sp>
    </p:spTree>
    <p:extLst>
      <p:ext uri="{BB962C8B-B14F-4D97-AF65-F5344CB8AC3E}">
        <p14:creationId xmlns:p14="http://schemas.microsoft.com/office/powerpoint/2010/main" val="3178338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3664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Şikâyet ve öneriler kapsamında yapılan çalışmalar</a:t>
            </a:r>
          </a:p>
        </p:txBody>
      </p:sp>
      <p:pic>
        <p:nvPicPr>
          <p:cNvPr id="8194" name="Picture 2" descr="C:\Users\EVREN\Desktop\Yeni klasör\sunum\IMG_8080-16-10-17-14-46.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76" y="2336800"/>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40477" y="1713468"/>
            <a:ext cx="8532688"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DİLEK VE ŞİKAYET KUTUSU</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1711106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11164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Kalite Yönetim Sistemi çalışmalarının etkin olarak yürütülmesi ve etkinliğinin artırılması için ihtiyaç duyulan değişiklikler ve kaynaklar</a:t>
            </a:r>
          </a:p>
        </p:txBody>
      </p:sp>
      <p:sp>
        <p:nvSpPr>
          <p:cNvPr id="8" name="Dikdörtgen 7"/>
          <p:cNvSpPr/>
          <p:nvPr/>
        </p:nvSpPr>
        <p:spPr>
          <a:xfrm>
            <a:off x="756181" y="2618887"/>
            <a:ext cx="7650480" cy="3785652"/>
          </a:xfrm>
          <a:prstGeom prst="rect">
            <a:avLst/>
          </a:prstGeom>
        </p:spPr>
        <p:txBody>
          <a:bodyPr wrap="square">
            <a:spAutoFit/>
          </a:bodyPr>
          <a:lstStyle/>
          <a:p>
            <a:pPr algn="just">
              <a:buFont typeface="Arial" pitchFamily="34" charset="0"/>
              <a:buChar char="•"/>
            </a:pPr>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Akademik birimlerde Eğitim ve Öğretimle ilgili süreçlerin yönetilmesi ve performans göstergelerinin tanımlanmasında planlamaların yıllık olarak değil akademik takvime bağlı olarak dönemsel yapılması.</a:t>
            </a:r>
          </a:p>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smtClean="0">
                <a:solidFill>
                  <a:srgbClr val="555555"/>
                </a:solidFill>
                <a:latin typeface="Arial Narrow" panose="020B0606020202030204" pitchFamily="34" charset="0"/>
              </a:rPr>
              <a:t> Tüm öğrenci temsilcilerine Kalite Koordinatörlüğü tarafından ortak bir bilgilendirme toplantısı yapılarak Kalite Yönetim Sistemi hakkında detaylı bilgiler verilmesi, kalite bilincinin artırılması ve etkin katılımın sağlanması.</a:t>
            </a:r>
          </a:p>
          <a:p>
            <a:pPr algn="just">
              <a:buFont typeface="Arial" pitchFamily="34" charset="0"/>
              <a:buChar char="•"/>
            </a:pPr>
            <a:endParaRPr lang="tr-TR" sz="2400" dirty="0">
              <a:solidFill>
                <a:srgbClr val="555555"/>
              </a:solidFill>
              <a:latin typeface="Arial Narrow" panose="020B0606020202030204" pitchFamily="34" charset="0"/>
            </a:endParaRPr>
          </a:p>
        </p:txBody>
      </p:sp>
    </p:spTree>
    <p:extLst>
      <p:ext uri="{BB962C8B-B14F-4D97-AF65-F5344CB8AC3E}">
        <p14:creationId xmlns:p14="http://schemas.microsoft.com/office/powerpoint/2010/main" val="2740141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11164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Kalite Yönetim Sistemi çalışmalarının etkin olarak yürütülmesi ve etkinliğinin artırılması için ihtiyaç duyulan değişiklikler ve kaynaklar</a:t>
            </a:r>
          </a:p>
        </p:txBody>
      </p:sp>
      <p:sp>
        <p:nvSpPr>
          <p:cNvPr id="8" name="Dikdörtgen 7"/>
          <p:cNvSpPr/>
          <p:nvPr/>
        </p:nvSpPr>
        <p:spPr>
          <a:xfrm>
            <a:off x="781581" y="2352187"/>
            <a:ext cx="7650480" cy="4524315"/>
          </a:xfrm>
          <a:prstGeom prst="rect">
            <a:avLst/>
          </a:prstGeom>
        </p:spPr>
        <p:txBody>
          <a:bodyPr wrap="square">
            <a:spAutoFit/>
          </a:bodyPr>
          <a:lstStyle/>
          <a:p>
            <a:pPr algn="just">
              <a:buFont typeface="Arial" pitchFamily="34" charset="0"/>
              <a:buChar char="•"/>
            </a:pPr>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Çalışanların ve öğrencilerin Kalite Yönetim Sistemine karşı önyargılı yaklaşmaması ve olumsuz direnç göstermemesi amacıyla üst yönetim tarafından tüm Üniversite geneline uygulanacak ortak bir yaklaşım yöntemi geliştirilmesi.</a:t>
            </a:r>
          </a:p>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smtClean="0">
                <a:solidFill>
                  <a:srgbClr val="555555"/>
                </a:solidFill>
                <a:latin typeface="Arial Narrow" panose="020B0606020202030204" pitchFamily="34" charset="0"/>
              </a:rPr>
              <a:t> Kolaya en yakın ve birimler özelinde indirgenmiş bir dokümantasyon sistemi oluşturularak zaman kayıplarının önüne geçilmesi, etkin ve verimli çalışma ortamlarının sağlanması.</a:t>
            </a:r>
          </a:p>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smtClean="0">
                <a:solidFill>
                  <a:srgbClr val="555555"/>
                </a:solidFill>
                <a:latin typeface="Arial Narrow" panose="020B0606020202030204" pitchFamily="34" charset="0"/>
              </a:rPr>
              <a:t> Mevcut iç kaynaklar ile dış tedarikçilerden sağlanan kaynakların yönetimi konusunda üst yönetim tarafından tüm Üniversite geneline yönelik bir plan oluşturulması ve uygulanması.</a:t>
            </a:r>
          </a:p>
        </p:txBody>
      </p:sp>
    </p:spTree>
    <p:extLst>
      <p:ext uri="{BB962C8B-B14F-4D97-AF65-F5344CB8AC3E}">
        <p14:creationId xmlns:p14="http://schemas.microsoft.com/office/powerpoint/2010/main" val="3387112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7"/>
            <a:ext cx="7379855" cy="2949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İç </a:t>
            </a:r>
            <a:r>
              <a:rPr lang="tr-TR" sz="2400" b="1" dirty="0" smtClean="0"/>
              <a:t>tetkik </a:t>
            </a:r>
            <a:r>
              <a:rPr lang="tr-TR" sz="2400" b="1" dirty="0"/>
              <a:t>sonucunda yapılan iyileştirme çalışmaları</a:t>
            </a:r>
          </a:p>
        </p:txBody>
      </p:sp>
      <p:sp>
        <p:nvSpPr>
          <p:cNvPr id="8" name="Dikdörtgen 7"/>
          <p:cNvSpPr/>
          <p:nvPr/>
        </p:nvSpPr>
        <p:spPr>
          <a:xfrm>
            <a:off x="784860" y="2184778"/>
            <a:ext cx="7650480" cy="2308324"/>
          </a:xfrm>
          <a:prstGeom prst="rect">
            <a:avLst/>
          </a:prstGeom>
        </p:spPr>
        <p:txBody>
          <a:bodyPr wrap="square">
            <a:spAutoFit/>
          </a:bodyPr>
          <a:lstStyle/>
          <a:p>
            <a:pPr algn="just">
              <a:buFont typeface="Arial" pitchFamily="34" charset="0"/>
              <a:buChar char="•"/>
            </a:pPr>
            <a:r>
              <a:rPr lang="tr-TR" sz="2400" b="0" i="0" dirty="0" smtClean="0">
                <a:solidFill>
                  <a:srgbClr val="555555"/>
                </a:solidFill>
                <a:effectLst/>
                <a:latin typeface="Arial Narrow" panose="020B0606020202030204" pitchFamily="34" charset="0"/>
              </a:rPr>
              <a:t> </a:t>
            </a:r>
            <a:r>
              <a:rPr lang="tr-TR" sz="2400" dirty="0" smtClean="0">
                <a:solidFill>
                  <a:srgbClr val="555555"/>
                </a:solidFill>
                <a:latin typeface="Arial Narrow" panose="020B0606020202030204" pitchFamily="34" charset="0"/>
              </a:rPr>
              <a:t>Dokümante edilmiş bilginin kontrolü: </a:t>
            </a:r>
          </a:p>
          <a:p>
            <a:pPr algn="just">
              <a:buFont typeface="Arial" pitchFamily="34" charset="0"/>
              <a:buChar char="•"/>
            </a:pPr>
            <a:endParaRPr lang="tr-TR" sz="2400" dirty="0" smtClean="0">
              <a:solidFill>
                <a:srgbClr val="555555"/>
              </a:solidFill>
              <a:latin typeface="Arial Narrow" panose="020B0606020202030204" pitchFamily="34" charset="0"/>
            </a:endParaRPr>
          </a:p>
          <a:p>
            <a:pPr algn="just"/>
            <a:r>
              <a:rPr lang="tr-TR" sz="2400" dirty="0" smtClean="0">
                <a:solidFill>
                  <a:srgbClr val="555555"/>
                </a:solidFill>
                <a:latin typeface="Arial Narrow" panose="020B0606020202030204" pitchFamily="34" charset="0"/>
              </a:rPr>
              <a:t>	Bu kapsamda Fakültemiz tarafından kullanılmakta olan dokümanlar Kalite Yönetim Koordinatörlüğü ile işbirliği yapılarak kontrollü kopya haline getirilerek web sayfamızda yayınlandı.</a:t>
            </a:r>
          </a:p>
          <a:p>
            <a:pPr algn="just">
              <a:buFont typeface="Arial" pitchFamily="34" charset="0"/>
              <a:buChar char="•"/>
            </a:pPr>
            <a:endParaRPr lang="tr-TR" sz="2400" b="0"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317833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143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İç tetkik sonucunda yapılan iyileştirme çalışmaları</a:t>
            </a:r>
          </a:p>
        </p:txBody>
      </p:sp>
      <p:pic>
        <p:nvPicPr>
          <p:cNvPr id="1026" name="Picture 2" descr="C:\Users\EVREN\Desktop\Yeni klasör\sunum\bölüm başkanları.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76" y="2514600"/>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54000" y="1992868"/>
            <a:ext cx="8682665"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BÖLÜM BAŞKANLIKLARI İLE İÇ TETKİK SONUÇLARI DEĞERLENDİRME TOPLANTISI</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105146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143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Öğrenci </a:t>
            </a:r>
            <a:r>
              <a:rPr lang="tr-TR" sz="2400" b="1" dirty="0" smtClean="0"/>
              <a:t>memnuniyeti anketi </a:t>
            </a:r>
            <a:r>
              <a:rPr lang="tr-TR" sz="2400" b="1" dirty="0"/>
              <a:t>sonucunda yapılan iyileştirme çalışmaları</a:t>
            </a:r>
          </a:p>
        </p:txBody>
      </p:sp>
      <p:sp>
        <p:nvSpPr>
          <p:cNvPr id="8" name="Dikdörtgen 7"/>
          <p:cNvSpPr/>
          <p:nvPr/>
        </p:nvSpPr>
        <p:spPr>
          <a:xfrm>
            <a:off x="759460" y="2121278"/>
            <a:ext cx="7650480" cy="4154984"/>
          </a:xfrm>
          <a:prstGeom prst="rect">
            <a:avLst/>
          </a:prstGeom>
        </p:spPr>
        <p:txBody>
          <a:bodyPr wrap="square">
            <a:spAutoFit/>
          </a:bodyPr>
          <a:lstStyle/>
          <a:p>
            <a:pPr algn="just">
              <a:buFont typeface="Arial" pitchFamily="34" charset="0"/>
              <a:buChar char="•"/>
            </a:pPr>
            <a:r>
              <a:rPr lang="tr-TR" sz="2400" dirty="0" smtClean="0">
                <a:solidFill>
                  <a:srgbClr val="555555"/>
                </a:solidFill>
                <a:latin typeface="Arial Narrow" panose="020B0606020202030204" pitchFamily="34" charset="0"/>
              </a:rPr>
              <a:t> Öğrenci memnuniyeti anket sonuçları,</a:t>
            </a:r>
          </a:p>
          <a:p>
            <a:pPr algn="just"/>
            <a:r>
              <a:rPr lang="tr-TR" sz="2400" dirty="0" smtClean="0">
                <a:solidFill>
                  <a:srgbClr val="555555"/>
                </a:solidFill>
                <a:latin typeface="Arial Narrow" panose="020B0606020202030204" pitchFamily="34" charset="0"/>
              </a:rPr>
              <a:t>	-Fakültemiz Web Sayfasında yayınlandı.</a:t>
            </a:r>
          </a:p>
          <a:p>
            <a:pPr algn="just"/>
            <a:r>
              <a:rPr lang="tr-TR" sz="2400" dirty="0" smtClean="0">
                <a:solidFill>
                  <a:srgbClr val="555555"/>
                </a:solidFill>
                <a:latin typeface="Arial Narrow" panose="020B0606020202030204" pitchFamily="34" charset="0"/>
              </a:rPr>
              <a:t>	-Bölüm Başkanlıklarına gönderilerek iyileştirme çalışmaları yapmaları sağlandı.</a:t>
            </a:r>
          </a:p>
          <a:p>
            <a:pPr algn="just"/>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-Memnuniyetin </a:t>
            </a:r>
            <a:r>
              <a:rPr lang="tr-TR" sz="2400" dirty="0">
                <a:solidFill>
                  <a:srgbClr val="555555"/>
                </a:solidFill>
                <a:latin typeface="Arial Narrow" panose="020B0606020202030204" pitchFamily="34" charset="0"/>
              </a:rPr>
              <a:t>düşük olduğu alanlara yönelik yapılan iyileştirme </a:t>
            </a:r>
            <a:r>
              <a:rPr lang="tr-TR" sz="2400" dirty="0" smtClean="0">
                <a:solidFill>
                  <a:srgbClr val="555555"/>
                </a:solidFill>
                <a:latin typeface="Arial Narrow" panose="020B0606020202030204" pitchFamily="34" charset="0"/>
              </a:rPr>
              <a:t>planları FR-474 İyileştirme Çalışmaları Takip Formuna işlenerek Kalite Yönetim Koordinatörlüğüne gönderildi.</a:t>
            </a:r>
          </a:p>
          <a:p>
            <a:pPr algn="just"/>
            <a:r>
              <a:rPr lang="tr-TR" sz="2400" dirty="0" smtClean="0">
                <a:solidFill>
                  <a:srgbClr val="555555"/>
                </a:solidFill>
                <a:latin typeface="Arial Narrow" panose="020B0606020202030204" pitchFamily="34" charset="0"/>
              </a:rPr>
              <a:t>	-PL-011 Fen-Edebiyat Fakültesi 2017 Yılı Kalite Faaliyet Planına sürekli gözden geçirme faaliyeti olarak eklendi.</a:t>
            </a:r>
          </a:p>
          <a:p>
            <a:pPr algn="just"/>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-Fakültemiz dışında gerçekleştirilmesi gereken iyileştirme çalışmaları ilgili birimlere resmi yazışmalarla iletildi</a:t>
            </a:r>
            <a:r>
              <a:rPr lang="tr-TR" sz="2400" dirty="0">
                <a:solidFill>
                  <a:srgbClr val="555555"/>
                </a:solidFill>
                <a:latin typeface="Arial Narrow" panose="020B0606020202030204" pitchFamily="34" charset="0"/>
              </a:rPr>
              <a:t>.</a:t>
            </a:r>
            <a:endParaRPr lang="tr-TR" sz="2400" dirty="0" smtClean="0">
              <a:solidFill>
                <a:srgbClr val="555555"/>
              </a:solidFill>
              <a:latin typeface="Arial Narrow" panose="020B0606020202030204" pitchFamily="34" charset="0"/>
            </a:endParaRPr>
          </a:p>
        </p:txBody>
      </p:sp>
    </p:spTree>
    <p:extLst>
      <p:ext uri="{BB962C8B-B14F-4D97-AF65-F5344CB8AC3E}">
        <p14:creationId xmlns:p14="http://schemas.microsoft.com/office/powerpoint/2010/main" val="2740141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143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Öğrenci </a:t>
            </a:r>
            <a:r>
              <a:rPr lang="tr-TR" sz="2400" b="1" dirty="0" smtClean="0"/>
              <a:t>memnuniyeti anketi </a:t>
            </a:r>
            <a:r>
              <a:rPr lang="tr-TR" sz="2400" b="1" dirty="0"/>
              <a:t>sonucunda yapılan iyileştirme çalışmaları</a:t>
            </a:r>
          </a:p>
        </p:txBody>
      </p:sp>
      <p:sp>
        <p:nvSpPr>
          <p:cNvPr id="8" name="Dikdörtgen 7"/>
          <p:cNvSpPr/>
          <p:nvPr/>
        </p:nvSpPr>
        <p:spPr>
          <a:xfrm>
            <a:off x="746760" y="2184778"/>
            <a:ext cx="7650480" cy="4154984"/>
          </a:xfrm>
          <a:prstGeom prst="rect">
            <a:avLst/>
          </a:prstGeom>
        </p:spPr>
        <p:txBody>
          <a:bodyPr wrap="square">
            <a:spAutoFit/>
          </a:bodyPr>
          <a:lstStyle/>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smtClean="0">
                <a:solidFill>
                  <a:srgbClr val="555555"/>
                </a:solidFill>
                <a:latin typeface="Arial Narrow" panose="020B0606020202030204" pitchFamily="34" charset="0"/>
              </a:rPr>
              <a:t>Uygulanan </a:t>
            </a:r>
            <a:r>
              <a:rPr lang="tr-TR" sz="2400" dirty="0">
                <a:solidFill>
                  <a:srgbClr val="555555"/>
                </a:solidFill>
                <a:latin typeface="Arial Narrow" panose="020B0606020202030204" pitchFamily="34" charset="0"/>
              </a:rPr>
              <a:t>memnuniyet anketi sonuçları ile öğrencilerimizden gelen sözlü, yazılı öneri, istek ve şikayetler doğrultusunda kantin işletmesinde çalışma saatlerine riayet edilmemesi, temizlik ve hijyen kurallarına uyulmaması, satılan ürünlerin fiyatlandırmasında tutarsızlık konularında gereken duyarlılık ve hassasiyetin gösterilmediği tespit </a:t>
            </a:r>
            <a:r>
              <a:rPr lang="tr-TR" sz="2400" dirty="0" smtClean="0">
                <a:solidFill>
                  <a:srgbClr val="555555"/>
                </a:solidFill>
                <a:latin typeface="Arial Narrow" panose="020B0606020202030204" pitchFamily="34" charset="0"/>
              </a:rPr>
              <a:t>edilmiştir. İşletme </a:t>
            </a:r>
            <a:r>
              <a:rPr lang="tr-TR" sz="2400" dirty="0">
                <a:solidFill>
                  <a:srgbClr val="555555"/>
                </a:solidFill>
                <a:latin typeface="Arial Narrow" panose="020B0606020202030204" pitchFamily="34" charset="0"/>
              </a:rPr>
              <a:t>olarak </a:t>
            </a:r>
            <a:r>
              <a:rPr lang="tr-TR" sz="2400" dirty="0" smtClean="0">
                <a:solidFill>
                  <a:srgbClr val="555555"/>
                </a:solidFill>
                <a:latin typeface="Arial Narrow" panose="020B0606020202030204" pitchFamily="34" charset="0"/>
              </a:rPr>
              <a:t>ilgili </a:t>
            </a:r>
            <a:r>
              <a:rPr lang="tr-TR" sz="2400" dirty="0">
                <a:solidFill>
                  <a:srgbClr val="555555"/>
                </a:solidFill>
                <a:latin typeface="Arial Narrow" panose="020B0606020202030204" pitchFamily="34" charset="0"/>
              </a:rPr>
              <a:t>konularda gereken iyileştirmelerin yapılması, </a:t>
            </a:r>
            <a:r>
              <a:rPr lang="tr-TR" sz="2400" dirty="0" smtClean="0">
                <a:solidFill>
                  <a:srgbClr val="555555"/>
                </a:solidFill>
                <a:latin typeface="Arial Narrow" panose="020B0606020202030204" pitchFamily="34" charset="0"/>
              </a:rPr>
              <a:t>öğrencilerimizin </a:t>
            </a:r>
            <a:r>
              <a:rPr lang="tr-TR" sz="2400" dirty="0">
                <a:solidFill>
                  <a:srgbClr val="555555"/>
                </a:solidFill>
                <a:latin typeface="Arial Narrow" panose="020B0606020202030204" pitchFamily="34" charset="0"/>
              </a:rPr>
              <a:t>işletmeden duyacağı memnuniyetin artırılması amacıyla </a:t>
            </a:r>
            <a:r>
              <a:rPr lang="tr-TR" sz="2400" dirty="0" smtClean="0">
                <a:solidFill>
                  <a:srgbClr val="555555"/>
                </a:solidFill>
                <a:latin typeface="Arial Narrow" panose="020B0606020202030204" pitchFamily="34" charset="0"/>
              </a:rPr>
              <a:t>kantin </a:t>
            </a:r>
            <a:r>
              <a:rPr lang="tr-TR" sz="2400" dirty="0">
                <a:solidFill>
                  <a:srgbClr val="555555"/>
                </a:solidFill>
                <a:latin typeface="Arial Narrow" panose="020B0606020202030204" pitchFamily="34" charset="0"/>
              </a:rPr>
              <a:t>işletmecisi </a:t>
            </a:r>
            <a:r>
              <a:rPr lang="tr-TR" sz="2400" dirty="0" smtClean="0">
                <a:solidFill>
                  <a:srgbClr val="555555"/>
                </a:solidFill>
                <a:latin typeface="Arial Narrow" panose="020B0606020202030204" pitchFamily="34" charset="0"/>
              </a:rPr>
              <a:t>yazılı </a:t>
            </a:r>
            <a:r>
              <a:rPr lang="tr-TR" sz="2400" dirty="0">
                <a:solidFill>
                  <a:srgbClr val="555555"/>
                </a:solidFill>
                <a:latin typeface="Arial Narrow" panose="020B0606020202030204" pitchFamily="34" charset="0"/>
              </a:rPr>
              <a:t>olarak uyarılmıştır. </a:t>
            </a:r>
            <a:endParaRPr lang="tr-TR" sz="2400" dirty="0" smtClean="0">
              <a:solidFill>
                <a:srgbClr val="555555"/>
              </a:solidFill>
              <a:latin typeface="Arial Narrow" panose="020B0606020202030204" pitchFamily="34" charset="0"/>
            </a:endParaRPr>
          </a:p>
          <a:p>
            <a:endParaRPr lang="tr-TR" sz="2400" b="0"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81024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6681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dirty="0"/>
              <a:t>Çalışan Memnuniyeti Anketi sonucunda yapılan iyileştirme çalışmaları   </a:t>
            </a:r>
          </a:p>
        </p:txBody>
      </p:sp>
      <p:sp>
        <p:nvSpPr>
          <p:cNvPr id="9" name="Dikdörtgen 8"/>
          <p:cNvSpPr/>
          <p:nvPr/>
        </p:nvSpPr>
        <p:spPr>
          <a:xfrm>
            <a:off x="759460" y="2184778"/>
            <a:ext cx="7650480" cy="4154984"/>
          </a:xfrm>
          <a:prstGeom prst="rect">
            <a:avLst/>
          </a:prstGeom>
        </p:spPr>
        <p:txBody>
          <a:bodyPr wrap="square">
            <a:spAutoFit/>
          </a:bodyPr>
          <a:lstStyle/>
          <a:p>
            <a:pPr algn="just">
              <a:buFont typeface="Arial" pitchFamily="34" charset="0"/>
              <a:buChar char="•"/>
            </a:pPr>
            <a:r>
              <a:rPr lang="tr-TR" sz="2400" dirty="0" smtClean="0">
                <a:solidFill>
                  <a:srgbClr val="555555"/>
                </a:solidFill>
                <a:latin typeface="Arial Narrow" panose="020B0606020202030204" pitchFamily="34" charset="0"/>
              </a:rPr>
              <a:t> Çalışan memnuniyeti anket sonuçları,</a:t>
            </a:r>
          </a:p>
          <a:p>
            <a:pPr algn="just"/>
            <a:r>
              <a:rPr lang="tr-TR" sz="2400" dirty="0" smtClean="0">
                <a:solidFill>
                  <a:srgbClr val="555555"/>
                </a:solidFill>
                <a:latin typeface="Arial Narrow" panose="020B0606020202030204" pitchFamily="34" charset="0"/>
              </a:rPr>
              <a:t>	-Fakültemiz Web Sayfasında yayınlandı.</a:t>
            </a:r>
          </a:p>
          <a:p>
            <a:pPr algn="just"/>
            <a:r>
              <a:rPr lang="tr-TR" sz="2400" dirty="0" smtClean="0">
                <a:solidFill>
                  <a:srgbClr val="555555"/>
                </a:solidFill>
                <a:latin typeface="Arial Narrow" panose="020B0606020202030204" pitchFamily="34" charset="0"/>
              </a:rPr>
              <a:t>	-Bölüm Başkanlıklarına gönderilerek iyileştirme çalışmaları yapmaları sağlandı.</a:t>
            </a:r>
          </a:p>
          <a:p>
            <a:pPr algn="just"/>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-Memnuniyetin </a:t>
            </a:r>
            <a:r>
              <a:rPr lang="tr-TR" sz="2400" dirty="0">
                <a:solidFill>
                  <a:srgbClr val="555555"/>
                </a:solidFill>
                <a:latin typeface="Arial Narrow" panose="020B0606020202030204" pitchFamily="34" charset="0"/>
              </a:rPr>
              <a:t>düşük olduğu alanlara yönelik yapılan iyileştirme </a:t>
            </a:r>
            <a:r>
              <a:rPr lang="tr-TR" sz="2400" dirty="0" smtClean="0">
                <a:solidFill>
                  <a:srgbClr val="555555"/>
                </a:solidFill>
                <a:latin typeface="Arial Narrow" panose="020B0606020202030204" pitchFamily="34" charset="0"/>
              </a:rPr>
              <a:t>planları FR-474 İyileştirme Çalışmaları Takip Formuna işlenerek Kalite Yönetim Koordinatörlüğüne gönderildi.</a:t>
            </a:r>
          </a:p>
          <a:p>
            <a:pPr algn="just"/>
            <a:r>
              <a:rPr lang="tr-TR" sz="2400" dirty="0" smtClean="0">
                <a:solidFill>
                  <a:srgbClr val="555555"/>
                </a:solidFill>
                <a:latin typeface="Arial Narrow" panose="020B0606020202030204" pitchFamily="34" charset="0"/>
              </a:rPr>
              <a:t>	-PL-011 Fen-Edebiyat Fakültesi 2017 Yılı Kalite Faaliyet Planına sürekli gözden geçirme faaliyeti olarak eklendi.</a:t>
            </a:r>
          </a:p>
          <a:p>
            <a:pPr algn="just"/>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-Fakültemiz dışında gerçekleştirilmesi gereken iyileştirme çalışmaları ilgili birimlere resmi yazışmalarla iletildi</a:t>
            </a:r>
            <a:r>
              <a:rPr lang="tr-TR" sz="2400" dirty="0">
                <a:solidFill>
                  <a:srgbClr val="555555"/>
                </a:solidFill>
                <a:latin typeface="Arial Narrow" panose="020B0606020202030204" pitchFamily="34" charset="0"/>
              </a:rPr>
              <a:t>.</a:t>
            </a:r>
            <a:endParaRPr lang="tr-TR" sz="2400" dirty="0" smtClean="0">
              <a:solidFill>
                <a:srgbClr val="555555"/>
              </a:solidFill>
              <a:latin typeface="Arial Narrow" panose="020B0606020202030204" pitchFamily="34" charset="0"/>
            </a:endParaRPr>
          </a:p>
        </p:txBody>
      </p:sp>
    </p:spTree>
    <p:extLst>
      <p:ext uri="{BB962C8B-B14F-4D97-AF65-F5344CB8AC3E}">
        <p14:creationId xmlns:p14="http://schemas.microsoft.com/office/powerpoint/2010/main" val="274014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143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Birim hedefleri, ilgili süreçler, risklerin gözden geçirilmesi ve iyileştirme çalışmaları</a:t>
            </a:r>
          </a:p>
        </p:txBody>
      </p:sp>
      <p:sp>
        <p:nvSpPr>
          <p:cNvPr id="8" name="Dikdörtgen 7"/>
          <p:cNvSpPr/>
          <p:nvPr/>
        </p:nvSpPr>
        <p:spPr>
          <a:xfrm>
            <a:off x="759460" y="2286378"/>
            <a:ext cx="7650480" cy="3785652"/>
          </a:xfrm>
          <a:prstGeom prst="rect">
            <a:avLst/>
          </a:prstGeom>
        </p:spPr>
        <p:txBody>
          <a:bodyPr wrap="square">
            <a:spAutoFit/>
          </a:bodyPr>
          <a:lstStyle/>
          <a:p>
            <a:pPr algn="just">
              <a:buFont typeface="Arial" pitchFamily="34" charset="0"/>
              <a:buChar char="•"/>
            </a:pPr>
            <a:r>
              <a:rPr lang="tr-TR" sz="2400" dirty="0">
                <a:solidFill>
                  <a:srgbClr val="555555"/>
                </a:solidFill>
                <a:latin typeface="Arial Narrow" panose="020B0606020202030204" pitchFamily="34" charset="0"/>
              </a:rPr>
              <a:t> </a:t>
            </a:r>
            <a:r>
              <a:rPr lang="tr-TR" sz="2400" dirty="0" smtClean="0">
                <a:solidFill>
                  <a:srgbClr val="555555"/>
                </a:solidFill>
                <a:latin typeface="Arial Narrow" panose="020B0606020202030204" pitchFamily="34" charset="0"/>
              </a:rPr>
              <a:t>Süreç yönetimi ve </a:t>
            </a:r>
            <a:r>
              <a:rPr lang="tr-TR" sz="2400" dirty="0">
                <a:solidFill>
                  <a:srgbClr val="555555"/>
                </a:solidFill>
                <a:latin typeface="Arial Narrow" panose="020B0606020202030204" pitchFamily="34" charset="0"/>
              </a:rPr>
              <a:t>özellikle </a:t>
            </a:r>
            <a:r>
              <a:rPr lang="tr-TR" sz="2400" b="1" dirty="0" smtClean="0">
                <a:solidFill>
                  <a:srgbClr val="555555"/>
                </a:solidFill>
                <a:latin typeface="Arial Narrow" panose="020B0606020202030204" pitchFamily="34" charset="0"/>
              </a:rPr>
              <a:t>‘1.0 </a:t>
            </a:r>
            <a:r>
              <a:rPr lang="tr-TR" sz="2400" b="1" dirty="0">
                <a:solidFill>
                  <a:srgbClr val="555555"/>
                </a:solidFill>
                <a:latin typeface="Arial Narrow" panose="020B0606020202030204" pitchFamily="34" charset="0"/>
              </a:rPr>
              <a:t>Eğitim ve Öğretimi </a:t>
            </a:r>
            <a:r>
              <a:rPr lang="tr-TR" sz="2400" b="1" dirty="0" smtClean="0">
                <a:solidFill>
                  <a:srgbClr val="555555"/>
                </a:solidFill>
                <a:latin typeface="Arial Narrow" panose="020B0606020202030204" pitchFamily="34" charset="0"/>
              </a:rPr>
              <a:t>Yönetmek’</a:t>
            </a:r>
            <a:r>
              <a:rPr lang="tr-TR" sz="2400" dirty="0" smtClean="0">
                <a:solidFill>
                  <a:srgbClr val="555555"/>
                </a:solidFill>
                <a:latin typeface="Arial Narrow" panose="020B0606020202030204" pitchFamily="34" charset="0"/>
              </a:rPr>
              <a:t> </a:t>
            </a:r>
            <a:r>
              <a:rPr lang="tr-TR" sz="2400" dirty="0">
                <a:solidFill>
                  <a:srgbClr val="555555"/>
                </a:solidFill>
                <a:latin typeface="Arial Narrow" panose="020B0606020202030204" pitchFamily="34" charset="0"/>
              </a:rPr>
              <a:t>üst süreci çatısı altında </a:t>
            </a:r>
            <a:r>
              <a:rPr lang="tr-TR" sz="2400" dirty="0" smtClean="0">
                <a:solidFill>
                  <a:srgbClr val="555555"/>
                </a:solidFill>
                <a:latin typeface="Arial Narrow" panose="020B0606020202030204" pitchFamily="34" charset="0"/>
              </a:rPr>
              <a:t>Fakülte olarak dahil olunan tüm ana süreçler bölüm başkanlıklarına indirgenip bilgilendirmeler yapıldı. Bölüm başkanlıklarının ve akademik personelin de söz konusu süreçlere aktif olarak katılımları ve Üniversitemiz Stratejik Planı doğrultusunda katkıda bulunmaları sağlandı.</a:t>
            </a:r>
          </a:p>
          <a:p>
            <a:pPr algn="just">
              <a:buFont typeface="Arial" pitchFamily="34" charset="0"/>
              <a:buChar char="•"/>
            </a:pPr>
            <a:endParaRPr lang="tr-TR" sz="2400" dirty="0">
              <a:solidFill>
                <a:srgbClr val="555555"/>
              </a:solidFill>
              <a:latin typeface="Arial Narrow" panose="020B0606020202030204" pitchFamily="34" charset="0"/>
            </a:endParaRPr>
          </a:p>
          <a:p>
            <a:pPr algn="just">
              <a:buFont typeface="Arial" pitchFamily="34" charset="0"/>
              <a:buChar char="•"/>
            </a:pPr>
            <a:r>
              <a:rPr lang="tr-TR" sz="2400" dirty="0" smtClean="0">
                <a:solidFill>
                  <a:srgbClr val="555555"/>
                </a:solidFill>
                <a:latin typeface="Arial Narrow" panose="020B0606020202030204" pitchFamily="34" charset="0"/>
              </a:rPr>
              <a:t> Fakültemiz Risk Yönetim Komisyonu aylık toplantılar yaparak risklerin gözden geçirilmesi ve gerçekleştirilecek iyileştirme çalışmalarına PUKÖ döngüsü çerçevesinde devam etmektedir.</a:t>
            </a:r>
            <a:endParaRPr lang="tr-TR" sz="2400" dirty="0">
              <a:solidFill>
                <a:srgbClr val="555555"/>
              </a:solidFill>
              <a:latin typeface="Arial Narrow" panose="020B0606020202030204" pitchFamily="34" charset="0"/>
            </a:endParaRPr>
          </a:p>
        </p:txBody>
      </p:sp>
    </p:spTree>
    <p:extLst>
      <p:ext uri="{BB962C8B-B14F-4D97-AF65-F5344CB8AC3E}">
        <p14:creationId xmlns:p14="http://schemas.microsoft.com/office/powerpoint/2010/main" val="2740141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EŞET ERTAŞ ile ilgili görsel sonucu"/>
          <p:cNvSpPr>
            <a:spLocks noChangeAspect="1" noChangeArrowheads="1"/>
          </p:cNvSpPr>
          <p:nvPr/>
        </p:nvSpPr>
        <p:spPr bwMode="auto">
          <a:xfrm>
            <a:off x="-1317523" y="-144463"/>
            <a:ext cx="1777898" cy="1777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NEŞET ERTAŞ ile ilgili görsel sonucu"/>
          <p:cNvSpPr>
            <a:spLocks noChangeAspect="1" noChangeArrowheads="1"/>
          </p:cNvSpPr>
          <p:nvPr/>
        </p:nvSpPr>
        <p:spPr bwMode="auto">
          <a:xfrm>
            <a:off x="-550606" y="-144463"/>
            <a:ext cx="1010981" cy="1010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1" y="140136"/>
            <a:ext cx="9340645" cy="2185214"/>
          </a:xfrm>
          <a:prstGeom prst="rect">
            <a:avLst/>
          </a:prstGeom>
          <a:noFill/>
          <a:effectLst>
            <a:outerShdw blurRad="165100" dist="279400" dir="2760000" sx="94000" sy="94000" algn="ctr" rotWithShape="0">
              <a:srgbClr val="000000"/>
            </a:outerShdw>
          </a:effectLst>
        </p:spPr>
        <p:txBody>
          <a:bodyPr wrap="square" lIns="91440" tIns="45720" rIns="91440" bIns="45720">
            <a:spAutoFit/>
          </a:bodyPr>
          <a:lstStyle/>
          <a:p>
            <a:pPr algn="ctr"/>
            <a:r>
              <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Ahi Evran Üniversitesi</a:t>
            </a:r>
          </a:p>
          <a:p>
            <a:pPr algn="ctr"/>
            <a:endParaRPr lang="tr-TR" sz="4400" b="1" cap="none" spc="0"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endParaRPr>
          </a:p>
          <a:p>
            <a:pPr algn="ct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p>
          <a:p>
            <a:pPr algn="ctr"/>
            <a:r>
              <a:rPr lang="tr-TR" sz="2400" b="1" dirty="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r>
              <a:rPr lang="tr-TR" sz="2400" b="1" dirty="0" smtClean="0">
                <a:ln w="9525">
                  <a:solidFill>
                    <a:schemeClr val="bg1"/>
                  </a:solidFill>
                  <a:prstDash val="solid"/>
                </a:ln>
                <a:solidFill>
                  <a:srgbClr val="9C9EA1"/>
                </a:solidFill>
                <a:effectLst>
                  <a:outerShdw blurRad="12700" dist="38100" dir="2700000" algn="tl" rotWithShape="0">
                    <a:schemeClr val="accent5">
                      <a:lumMod val="60000"/>
                      <a:lumOff val="40000"/>
                    </a:schemeClr>
                  </a:outerShdw>
                </a:effectLst>
              </a:rPr>
              <a:t>                                        </a:t>
            </a:r>
            <a:endParaRPr lang="tr-TR"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Dikdörtgen 6"/>
          <p:cNvSpPr/>
          <p:nvPr/>
        </p:nvSpPr>
        <p:spPr>
          <a:xfrm>
            <a:off x="1736437" y="1151386"/>
            <a:ext cx="7379855" cy="7143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tr-TR" sz="2400" b="1" dirty="0"/>
              <a:t>Birim hedefleri, ilgili süreçler, risklerin gözden geçirilmesi ve iyileştirme çalışmaları</a:t>
            </a:r>
          </a:p>
        </p:txBody>
      </p:sp>
      <p:pic>
        <p:nvPicPr>
          <p:cNvPr id="2050" name="Picture 2" descr="C:\Users\EVREN\Desktop\Yeni klasör\sunum\IMG_8062-13-10-17-16-20.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76" y="2526145"/>
            <a:ext cx="792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70835" y="2005568"/>
            <a:ext cx="8644565" cy="400110"/>
          </a:xfrm>
          <a:prstGeom prst="rect">
            <a:avLst/>
          </a:prstGeom>
        </p:spPr>
        <p:txBody>
          <a:bodyPr wrap="square">
            <a:spAutoFit/>
          </a:bodyPr>
          <a:lstStyle/>
          <a:p>
            <a:pPr algn="ctr"/>
            <a:r>
              <a:rPr lang="tr-TR" sz="2000" b="1" i="0" dirty="0" smtClean="0">
                <a:solidFill>
                  <a:srgbClr val="555555"/>
                </a:solidFill>
                <a:effectLst/>
                <a:latin typeface="Arial Narrow" panose="020B0606020202030204" pitchFamily="34" charset="0"/>
              </a:rPr>
              <a:t>BÖLÜM BAŞKANLIKLARI SÜREÇLER VE RİSKLERİN DEĞERLENDİRME TOPLANTISI</a:t>
            </a:r>
            <a:endParaRPr lang="tr-TR" sz="2000" b="1" i="0" dirty="0">
              <a:solidFill>
                <a:srgbClr val="555555"/>
              </a:solidFill>
              <a:effectLst/>
              <a:latin typeface="Arial Narrow" panose="020B0606020202030204" pitchFamily="34" charset="0"/>
            </a:endParaRPr>
          </a:p>
        </p:txBody>
      </p:sp>
    </p:spTree>
    <p:extLst>
      <p:ext uri="{BB962C8B-B14F-4D97-AF65-F5344CB8AC3E}">
        <p14:creationId xmlns:p14="http://schemas.microsoft.com/office/powerpoint/2010/main" val="3511231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3109</TotalTime>
  <Words>848</Words>
  <Application>Microsoft Office PowerPoint</Application>
  <PresentationFormat>Ekran Gösterisi (4:3)</PresentationFormat>
  <Paragraphs>168</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Erhan</dc:creator>
  <cp:lastModifiedBy>TTL</cp:lastModifiedBy>
  <cp:revision>494</cp:revision>
  <cp:lastPrinted>2017-10-16T12:06:03Z</cp:lastPrinted>
  <dcterms:created xsi:type="dcterms:W3CDTF">2015-06-10T13:59:07Z</dcterms:created>
  <dcterms:modified xsi:type="dcterms:W3CDTF">2017-10-19T06:37:20Z</dcterms:modified>
</cp:coreProperties>
</file>